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83" r:id="rId4"/>
    <p:sldId id="274" r:id="rId5"/>
    <p:sldId id="275" r:id="rId6"/>
    <p:sldId id="276" r:id="rId7"/>
    <p:sldId id="278" r:id="rId8"/>
    <p:sldId id="277" r:id="rId9"/>
    <p:sldId id="279" r:id="rId10"/>
    <p:sldId id="280" r:id="rId11"/>
    <p:sldId id="281" r:id="rId12"/>
    <p:sldId id="282" r:id="rId13"/>
    <p:sldId id="267"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CCC1"/>
    <a:srgbClr val="009285"/>
    <a:srgbClr val="C2DDC1"/>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m/teach/live-lessons/blue-planet-live-lesson/zn7tkmn"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hyperlink" Target="https://www.mcsuk.org/goodfishguide/search"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000" dirty="0">
                <a:latin typeface="+mn-lt"/>
              </a:rPr>
              <a:t>Save Our Sharks Persuasive Leaflet Activity</a:t>
            </a:r>
          </a:p>
        </p:txBody>
      </p:sp>
      <p:sp>
        <p:nvSpPr>
          <p:cNvPr id="10" name="TextBox 9"/>
          <p:cNvSpPr txBox="1"/>
          <p:nvPr/>
        </p:nvSpPr>
        <p:spPr>
          <a:xfrm>
            <a:off x="755650" y="1255919"/>
            <a:ext cx="7632700" cy="646331"/>
          </a:xfrm>
          <a:prstGeom prst="rect">
            <a:avLst/>
          </a:prstGeom>
          <a:noFill/>
        </p:spPr>
        <p:txBody>
          <a:bodyPr wrap="square" rtlCol="0">
            <a:spAutoFit/>
          </a:bodyPr>
          <a:lstStyle/>
          <a:p>
            <a:r>
              <a:rPr lang="en-GB" dirty="0">
                <a:latin typeface="Twinkl" pitchFamily="2" charset="0"/>
              </a:rPr>
              <a:t>Create your own leaflet informing people of the importance of sharks to the ecosystem and persuading them to take action to help protect sharks.</a:t>
            </a:r>
          </a:p>
        </p:txBody>
      </p:sp>
      <p:sp>
        <p:nvSpPr>
          <p:cNvPr id="11" name="Rectangle 10"/>
          <p:cNvSpPr/>
          <p:nvPr/>
        </p:nvSpPr>
        <p:spPr>
          <a:xfrm>
            <a:off x="750885" y="2047106"/>
            <a:ext cx="7637465" cy="4045720"/>
          </a:xfrm>
          <a:prstGeom prst="rect">
            <a:avLst/>
          </a:prstGeom>
          <a:solidFill>
            <a:schemeClr val="bg1"/>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2000" b="1" dirty="0">
                <a:solidFill>
                  <a:schemeClr val="tx1"/>
                </a:solidFill>
              </a:rPr>
              <a:t>Top tips:</a:t>
            </a:r>
          </a:p>
          <a:p>
            <a:pPr marL="285750" indent="-285750">
              <a:buFont typeface="Arial" panose="020B0604020202020204" pitchFamily="34" charset="0"/>
              <a:buChar char="•"/>
            </a:pPr>
            <a:r>
              <a:rPr lang="en-GB" sz="1700" dirty="0">
                <a:solidFill>
                  <a:schemeClr val="tx1"/>
                </a:solidFill>
              </a:rPr>
              <a:t>Use your introduction on the cover page to explain why sharks need protecting.</a:t>
            </a:r>
          </a:p>
          <a:p>
            <a:pPr marL="285750" indent="-285750">
              <a:buFont typeface="Arial" panose="020B0604020202020204" pitchFamily="34" charset="0"/>
              <a:buChar char="•"/>
            </a:pPr>
            <a:endParaRPr lang="en-GB" sz="1700" dirty="0">
              <a:solidFill>
                <a:schemeClr val="tx1"/>
              </a:solidFill>
            </a:endParaRPr>
          </a:p>
          <a:p>
            <a:pPr marL="285750" indent="-285750">
              <a:buFont typeface="Arial" panose="020B0604020202020204" pitchFamily="34" charset="0"/>
              <a:buChar char="•"/>
            </a:pPr>
            <a:r>
              <a:rPr lang="en-GB" sz="1700" dirty="0">
                <a:solidFill>
                  <a:schemeClr val="tx1"/>
                </a:solidFill>
              </a:rPr>
              <a:t>Give some examples of what might happen if the shark </a:t>
            </a:r>
            <a:br>
              <a:rPr lang="en-GB" sz="1700" dirty="0">
                <a:solidFill>
                  <a:schemeClr val="tx1"/>
                </a:solidFill>
              </a:rPr>
            </a:br>
            <a:r>
              <a:rPr lang="en-GB" sz="1700" dirty="0">
                <a:solidFill>
                  <a:schemeClr val="tx1"/>
                </a:solidFill>
              </a:rPr>
              <a:t>population  </a:t>
            </a:r>
            <a:r>
              <a:rPr lang="en-GB" sz="1700" b="1" dirty="0">
                <a:solidFill>
                  <a:schemeClr val="bg1"/>
                </a:solidFill>
              </a:rPr>
              <a:t>declined</a:t>
            </a:r>
            <a:r>
              <a:rPr lang="en-GB" sz="1700" dirty="0">
                <a:solidFill>
                  <a:schemeClr val="tx1"/>
                </a:solidFill>
              </a:rPr>
              <a:t>.</a:t>
            </a:r>
          </a:p>
          <a:p>
            <a:pPr marL="285750" indent="-285750">
              <a:buFont typeface="Arial" panose="020B0604020202020204" pitchFamily="34" charset="0"/>
              <a:buChar char="•"/>
            </a:pPr>
            <a:endParaRPr lang="en-GB" sz="1700" dirty="0">
              <a:solidFill>
                <a:schemeClr val="tx1"/>
              </a:solidFill>
            </a:endParaRPr>
          </a:p>
          <a:p>
            <a:pPr marL="285750" indent="-285750">
              <a:buFont typeface="Arial" panose="020B0604020202020204" pitchFamily="34" charset="0"/>
              <a:buChar char="•"/>
            </a:pPr>
            <a:r>
              <a:rPr lang="en-GB" sz="1700" dirty="0">
                <a:solidFill>
                  <a:schemeClr val="tx1"/>
                </a:solidFill>
              </a:rPr>
              <a:t>Include a labelled diagram of an ocean food chain.</a:t>
            </a:r>
          </a:p>
          <a:p>
            <a:pPr marL="285750" indent="-285750">
              <a:buFont typeface="Arial" panose="020B0604020202020204" pitchFamily="34" charset="0"/>
              <a:buChar char="•"/>
            </a:pPr>
            <a:endParaRPr lang="en-GB" sz="1700" dirty="0">
              <a:solidFill>
                <a:schemeClr val="tx1"/>
              </a:solidFill>
            </a:endParaRPr>
          </a:p>
          <a:p>
            <a:pPr marL="285750" indent="-285750">
              <a:buFont typeface="Arial" panose="020B0604020202020204" pitchFamily="34" charset="0"/>
              <a:buChar char="•"/>
            </a:pPr>
            <a:r>
              <a:rPr lang="en-GB" sz="1700" dirty="0">
                <a:solidFill>
                  <a:schemeClr val="tx1"/>
                </a:solidFill>
              </a:rPr>
              <a:t>Persuade your readers that sharks aren’t to be feared, </a:t>
            </a:r>
            <a:br>
              <a:rPr lang="en-GB" sz="1700" dirty="0">
                <a:solidFill>
                  <a:schemeClr val="tx1"/>
                </a:solidFill>
              </a:rPr>
            </a:br>
            <a:r>
              <a:rPr lang="en-GB" sz="1700" dirty="0">
                <a:solidFill>
                  <a:schemeClr val="tx1"/>
                </a:solidFill>
              </a:rPr>
              <a:t>but protected, by including some fun facts about sharks.</a:t>
            </a:r>
          </a:p>
          <a:p>
            <a:pPr marL="285750" indent="-285750">
              <a:buFont typeface="Arial" panose="020B0604020202020204" pitchFamily="34" charset="0"/>
              <a:buChar char="•"/>
            </a:pPr>
            <a:endParaRPr lang="en-GB" sz="1700" dirty="0">
              <a:solidFill>
                <a:schemeClr val="tx1"/>
              </a:solidFill>
            </a:endParaRPr>
          </a:p>
          <a:p>
            <a:pPr marL="285750" indent="-285750">
              <a:buFont typeface="Arial" panose="020B0604020202020204" pitchFamily="34" charset="0"/>
              <a:buChar char="•"/>
            </a:pPr>
            <a:r>
              <a:rPr lang="en-GB" sz="1700" dirty="0">
                <a:solidFill>
                  <a:schemeClr val="tx1"/>
                </a:solidFill>
              </a:rPr>
              <a:t>In your conclusion, remind readers of what </a:t>
            </a:r>
            <a:br>
              <a:rPr lang="en-GB" sz="1700" dirty="0">
                <a:solidFill>
                  <a:schemeClr val="tx1"/>
                </a:solidFill>
              </a:rPr>
            </a:br>
            <a:r>
              <a:rPr lang="en-GB" sz="1700" dirty="0">
                <a:solidFill>
                  <a:schemeClr val="tx1"/>
                </a:solidFill>
              </a:rPr>
              <a:t>they can do to help protect sharks and other </a:t>
            </a:r>
            <a:br>
              <a:rPr lang="en-GB" sz="1700" dirty="0">
                <a:solidFill>
                  <a:schemeClr val="tx1"/>
                </a:solidFill>
              </a:rPr>
            </a:br>
            <a:r>
              <a:rPr lang="en-GB" sz="1700" dirty="0">
                <a:solidFill>
                  <a:schemeClr val="tx1"/>
                </a:solidFill>
              </a:rPr>
              <a:t>marine life.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6812" y="4570878"/>
            <a:ext cx="3498692" cy="2027559"/>
          </a:xfrm>
          <a:prstGeom prst="rect">
            <a:avLst/>
          </a:prstGeom>
        </p:spPr>
      </p:pic>
      <p:sp>
        <p:nvSpPr>
          <p:cNvPr id="2" name="Rectangle 1">
            <a:hlinkClick r:id="rId3" action="ppaction://hlinksldjump"/>
          </p:cNvPr>
          <p:cNvSpPr/>
          <p:nvPr/>
        </p:nvSpPr>
        <p:spPr>
          <a:xfrm>
            <a:off x="2168738" y="3398083"/>
            <a:ext cx="1032655" cy="361637"/>
          </a:xfrm>
          <a:prstGeom prst="rect">
            <a:avLst/>
          </a:prstGeom>
        </p:spPr>
        <p:txBody>
          <a:bodyPr wrap="none">
            <a:spAutoFit/>
          </a:bodyPr>
          <a:lstStyle/>
          <a:p>
            <a:r>
              <a:rPr lang="en-GB" sz="1750" b="1" dirty="0"/>
              <a:t>declined</a:t>
            </a:r>
            <a:endParaRPr lang="en-GB" sz="1750" dirty="0"/>
          </a:p>
        </p:txBody>
      </p:sp>
    </p:spTree>
    <p:extLst>
      <p:ext uri="{BB962C8B-B14F-4D97-AF65-F5344CB8AC3E}">
        <p14:creationId xmlns:p14="http://schemas.microsoft.com/office/powerpoint/2010/main" val="236766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000" dirty="0">
                <a:latin typeface="+mn-lt"/>
              </a:rPr>
              <a:t>Save Our Sharks Persuasive Leaflet Activity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138" y="1455095"/>
            <a:ext cx="6438193" cy="45522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44603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Glossary</a:t>
            </a:r>
          </a:p>
        </p:txBody>
      </p:sp>
      <p:sp>
        <p:nvSpPr>
          <p:cNvPr id="4" name="Rectangle 3"/>
          <p:cNvSpPr/>
          <p:nvPr/>
        </p:nvSpPr>
        <p:spPr>
          <a:xfrm>
            <a:off x="750885" y="1593410"/>
            <a:ext cx="7637465" cy="4499416"/>
          </a:xfrm>
          <a:prstGeom prst="rect">
            <a:avLst/>
          </a:prstGeom>
          <a:solidFill>
            <a:schemeClr val="bg1"/>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chemeClr val="tx1"/>
                </a:solidFill>
              </a:rPr>
              <a:t>biodegrade: </a:t>
            </a:r>
            <a:r>
              <a:rPr lang="en-GB" dirty="0">
                <a:solidFill>
                  <a:schemeClr val="tx1"/>
                </a:solidFill>
              </a:rPr>
              <a:t>To break down or decompose into natural materials.</a:t>
            </a:r>
          </a:p>
          <a:p>
            <a:endParaRPr lang="en-GB" dirty="0">
              <a:solidFill>
                <a:schemeClr val="tx1"/>
              </a:solidFill>
            </a:endParaRPr>
          </a:p>
          <a:p>
            <a:r>
              <a:rPr lang="en-GB" b="1" dirty="0">
                <a:solidFill>
                  <a:schemeClr val="tx1"/>
                </a:solidFill>
              </a:rPr>
              <a:t>declined: </a:t>
            </a:r>
            <a:r>
              <a:rPr lang="en-GB" dirty="0">
                <a:solidFill>
                  <a:schemeClr val="tx1"/>
                </a:solidFill>
              </a:rPr>
              <a:t>To become fewer.</a:t>
            </a:r>
          </a:p>
          <a:p>
            <a:endParaRPr lang="en-GB" dirty="0">
              <a:solidFill>
                <a:schemeClr val="tx1"/>
              </a:solidFill>
            </a:endParaRPr>
          </a:p>
          <a:p>
            <a:r>
              <a:rPr lang="en-GB" b="1" dirty="0">
                <a:solidFill>
                  <a:schemeClr val="tx1"/>
                </a:solidFill>
              </a:rPr>
              <a:t>ecosystem: </a:t>
            </a:r>
            <a:r>
              <a:rPr lang="en-GB" dirty="0">
                <a:solidFill>
                  <a:schemeClr val="tx1"/>
                </a:solidFill>
              </a:rPr>
              <a:t>All living and non-living things within an area.</a:t>
            </a:r>
          </a:p>
          <a:p>
            <a:endParaRPr lang="en-GB" dirty="0">
              <a:solidFill>
                <a:schemeClr val="tx1"/>
              </a:solidFill>
            </a:endParaRPr>
          </a:p>
          <a:p>
            <a:r>
              <a:rPr lang="en-GB" b="1" dirty="0">
                <a:solidFill>
                  <a:schemeClr val="tx1"/>
                </a:solidFill>
              </a:rPr>
              <a:t>global warming: </a:t>
            </a:r>
            <a:r>
              <a:rPr lang="en-GB" dirty="0">
                <a:solidFill>
                  <a:schemeClr val="tx1"/>
                </a:solidFill>
              </a:rPr>
              <a:t>A process that is causing the Earth’s temperature </a:t>
            </a:r>
            <a:br>
              <a:rPr lang="en-GB" dirty="0">
                <a:solidFill>
                  <a:schemeClr val="tx1"/>
                </a:solidFill>
              </a:rPr>
            </a:br>
            <a:r>
              <a:rPr lang="en-GB" dirty="0">
                <a:solidFill>
                  <a:schemeClr val="tx1"/>
                </a:solidFill>
              </a:rPr>
              <a:t>to rise.</a:t>
            </a:r>
          </a:p>
          <a:p>
            <a:endParaRPr lang="en-GB" b="1" dirty="0">
              <a:solidFill>
                <a:schemeClr val="tx1"/>
              </a:solidFill>
            </a:endParaRPr>
          </a:p>
          <a:p>
            <a:r>
              <a:rPr lang="en-GB" b="1" dirty="0">
                <a:solidFill>
                  <a:schemeClr val="tx1"/>
                </a:solidFill>
              </a:rPr>
              <a:t>marine life: </a:t>
            </a:r>
            <a:r>
              <a:rPr lang="en-GB" dirty="0">
                <a:solidFill>
                  <a:schemeClr val="tx1"/>
                </a:solidFill>
              </a:rPr>
              <a:t>Plants and animals that live in the sea.</a:t>
            </a:r>
          </a:p>
          <a:p>
            <a:endParaRPr lang="en-GB" dirty="0">
              <a:solidFill>
                <a:schemeClr val="tx1"/>
              </a:solidFill>
            </a:endParaRPr>
          </a:p>
          <a:p>
            <a:r>
              <a:rPr lang="en-GB" b="1" dirty="0">
                <a:solidFill>
                  <a:schemeClr val="tx1"/>
                </a:solidFill>
              </a:rPr>
              <a:t>overfishing: </a:t>
            </a:r>
            <a:r>
              <a:rPr lang="en-GB" dirty="0">
                <a:solidFill>
                  <a:schemeClr val="tx1"/>
                </a:solidFill>
              </a:rPr>
              <a:t>Catching too many of a particular type of fish, resulting in lower population levels.</a:t>
            </a:r>
          </a:p>
          <a:p>
            <a:endParaRPr lang="en-GB" dirty="0">
              <a:solidFill>
                <a:schemeClr val="tx1"/>
              </a:solidFill>
            </a:endParaRPr>
          </a:p>
          <a:p>
            <a:r>
              <a:rPr lang="en-GB" b="1" dirty="0">
                <a:solidFill>
                  <a:schemeClr val="tx1"/>
                </a:solidFill>
              </a:rPr>
              <a:t>pollution: </a:t>
            </a:r>
            <a:r>
              <a:rPr lang="en-GB" dirty="0">
                <a:solidFill>
                  <a:schemeClr val="tx1"/>
                </a:solidFill>
              </a:rPr>
              <a:t>Something that has a harmful effect on the environment.</a:t>
            </a:r>
          </a:p>
        </p:txBody>
      </p:sp>
    </p:spTree>
    <p:extLst>
      <p:ext uri="{BB962C8B-B14F-4D97-AF65-F5344CB8AC3E}">
        <p14:creationId xmlns:p14="http://schemas.microsoft.com/office/powerpoint/2010/main" val="105863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50885" y="765175"/>
            <a:ext cx="7637465" cy="787940"/>
          </a:xfrm>
          <a:prstGeom prst="rect">
            <a:avLst/>
          </a:prstGeom>
          <a:solidFill>
            <a:schemeClr val="bg1"/>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Watch the </a:t>
            </a:r>
            <a:r>
              <a:rPr lang="en-GB" dirty="0">
                <a:solidFill>
                  <a:schemeClr val="tx1"/>
                </a:solidFill>
                <a:hlinkClick r:id="rId2"/>
              </a:rPr>
              <a:t>BBC Teach Blue Planet Live Lesson</a:t>
            </a:r>
            <a:r>
              <a:rPr lang="en-GB" dirty="0">
                <a:solidFill>
                  <a:schemeClr val="tx1"/>
                </a:solidFill>
              </a:rPr>
              <a:t> with your class.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198" y="1459472"/>
            <a:ext cx="4704838" cy="4703761"/>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182698"/>
            <a:ext cx="7627935" cy="3508757"/>
          </a:xfrm>
          <a:prstGeom prst="rect">
            <a:avLst/>
          </a:prstGeom>
        </p:spPr>
      </p:pic>
      <p:sp>
        <p:nvSpPr>
          <p:cNvPr id="21" name="Title 20"/>
          <p:cNvSpPr>
            <a:spLocks noGrp="1"/>
          </p:cNvSpPr>
          <p:nvPr>
            <p:ph type="title"/>
          </p:nvPr>
        </p:nvSpPr>
        <p:spPr/>
        <p:txBody>
          <a:bodyPr/>
          <a:lstStyle/>
          <a:p>
            <a:r>
              <a:rPr lang="en-GB" sz="3600" dirty="0">
                <a:latin typeface="+mn-lt"/>
              </a:rPr>
              <a:t>Did You Know…?</a:t>
            </a:r>
          </a:p>
        </p:txBody>
      </p:sp>
      <p:grpSp>
        <p:nvGrpSpPr>
          <p:cNvPr id="17" name="Group 16"/>
          <p:cNvGrpSpPr/>
          <p:nvPr/>
        </p:nvGrpSpPr>
        <p:grpSpPr>
          <a:xfrm>
            <a:off x="750885" y="2574468"/>
            <a:ext cx="7637465" cy="653975"/>
            <a:chOff x="750885" y="2574468"/>
            <a:chExt cx="7637465" cy="653975"/>
          </a:xfrm>
        </p:grpSpPr>
        <p:sp>
          <p:nvSpPr>
            <p:cNvPr id="7" name="Rectangle 6"/>
            <p:cNvSpPr/>
            <p:nvPr/>
          </p:nvSpPr>
          <p:spPr>
            <a:xfrm>
              <a:off x="750885" y="2574468"/>
              <a:ext cx="7637465" cy="653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16" name="TextBox 15"/>
            <p:cNvSpPr txBox="1"/>
            <p:nvPr/>
          </p:nvSpPr>
          <p:spPr>
            <a:xfrm>
              <a:off x="1235413" y="2603849"/>
              <a:ext cx="6284068" cy="615553"/>
            </a:xfrm>
            <a:prstGeom prst="rect">
              <a:avLst/>
            </a:prstGeom>
            <a:noFill/>
          </p:spPr>
          <p:txBody>
            <a:bodyPr wrap="square" rtlCol="0">
              <a:spAutoFit/>
            </a:bodyPr>
            <a:lstStyle/>
            <a:p>
              <a:pPr algn="ctr"/>
              <a:r>
                <a:rPr lang="en-GB" sz="1700" dirty="0">
                  <a:latin typeface="Twinkl" pitchFamily="2" charset="0"/>
                </a:rPr>
                <a:t>There is a greater variety of life in the world’s oceans than anywhere on land.</a:t>
              </a:r>
            </a:p>
          </p:txBody>
        </p:sp>
      </p:grpSp>
      <p:grpSp>
        <p:nvGrpSpPr>
          <p:cNvPr id="22" name="Group 21"/>
          <p:cNvGrpSpPr/>
          <p:nvPr/>
        </p:nvGrpSpPr>
        <p:grpSpPr>
          <a:xfrm>
            <a:off x="750885" y="3460255"/>
            <a:ext cx="7637465" cy="653975"/>
            <a:chOff x="750885" y="3460255"/>
            <a:chExt cx="7637465" cy="653975"/>
          </a:xfrm>
        </p:grpSpPr>
        <p:sp>
          <p:nvSpPr>
            <p:cNvPr id="19" name="Rectangle 18"/>
            <p:cNvSpPr/>
            <p:nvPr/>
          </p:nvSpPr>
          <p:spPr>
            <a:xfrm>
              <a:off x="750885" y="3460255"/>
              <a:ext cx="7637465" cy="653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18" name="TextBox 17"/>
            <p:cNvSpPr txBox="1"/>
            <p:nvPr/>
          </p:nvSpPr>
          <p:spPr>
            <a:xfrm>
              <a:off x="836579" y="3486823"/>
              <a:ext cx="6682902" cy="615553"/>
            </a:xfrm>
            <a:prstGeom prst="rect">
              <a:avLst/>
            </a:prstGeom>
            <a:noFill/>
          </p:spPr>
          <p:txBody>
            <a:bodyPr wrap="square" rtlCol="0">
              <a:spAutoFit/>
            </a:bodyPr>
            <a:lstStyle/>
            <a:p>
              <a:pPr algn="ctr"/>
              <a:r>
                <a:rPr lang="en-GB" sz="1700" dirty="0">
                  <a:latin typeface="Twinkl" pitchFamily="2" charset="0"/>
                </a:rPr>
                <a:t>All our oceans are connected, so we need to keep </a:t>
              </a:r>
              <a:br>
                <a:rPr lang="en-GB" sz="1700" dirty="0">
                  <a:latin typeface="Twinkl" pitchFamily="2" charset="0"/>
                </a:rPr>
              </a:br>
              <a:r>
                <a:rPr lang="en-GB" sz="1700" dirty="0">
                  <a:latin typeface="Twinkl" pitchFamily="2" charset="0"/>
                </a:rPr>
                <a:t>them all healthy!</a:t>
              </a:r>
            </a:p>
          </p:txBody>
        </p:sp>
      </p:grpSp>
      <p:grpSp>
        <p:nvGrpSpPr>
          <p:cNvPr id="23" name="Group 22"/>
          <p:cNvGrpSpPr/>
          <p:nvPr/>
        </p:nvGrpSpPr>
        <p:grpSpPr>
          <a:xfrm>
            <a:off x="750885" y="4346042"/>
            <a:ext cx="7632649" cy="653975"/>
            <a:chOff x="750885" y="4346042"/>
            <a:chExt cx="7632649" cy="653975"/>
          </a:xfrm>
        </p:grpSpPr>
        <p:sp>
          <p:nvSpPr>
            <p:cNvPr id="10" name="Rectangle 9"/>
            <p:cNvSpPr/>
            <p:nvPr/>
          </p:nvSpPr>
          <p:spPr>
            <a:xfrm>
              <a:off x="750885" y="4346042"/>
              <a:ext cx="7632649" cy="653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20" name="TextBox 19"/>
            <p:cNvSpPr txBox="1"/>
            <p:nvPr/>
          </p:nvSpPr>
          <p:spPr>
            <a:xfrm>
              <a:off x="807395" y="4357068"/>
              <a:ext cx="6682902" cy="615553"/>
            </a:xfrm>
            <a:prstGeom prst="rect">
              <a:avLst/>
            </a:prstGeom>
            <a:noFill/>
          </p:spPr>
          <p:txBody>
            <a:bodyPr wrap="square" rtlCol="0">
              <a:spAutoFit/>
            </a:bodyPr>
            <a:lstStyle/>
            <a:p>
              <a:pPr algn="ctr"/>
              <a:r>
                <a:rPr lang="en-GB" sz="1700" dirty="0">
                  <a:latin typeface="Twinkl" pitchFamily="2" charset="0"/>
                </a:rPr>
                <a:t>There are many threats to </a:t>
              </a:r>
              <a:r>
                <a:rPr lang="en-GB" sz="1700" b="1" dirty="0">
                  <a:solidFill>
                    <a:schemeClr val="bg1"/>
                  </a:solidFill>
                  <a:latin typeface="Twinkl" pitchFamily="2" charset="0"/>
                </a:rPr>
                <a:t>marine life</a:t>
              </a:r>
              <a:r>
                <a:rPr lang="en-GB" sz="1700" dirty="0">
                  <a:latin typeface="Twinkl" pitchFamily="2" charset="0"/>
                </a:rPr>
                <a:t>, including </a:t>
              </a:r>
              <a:br>
                <a:rPr lang="en-GB" sz="1700" dirty="0">
                  <a:latin typeface="Twinkl" pitchFamily="2" charset="0"/>
                </a:rPr>
              </a:br>
              <a:r>
                <a:rPr lang="en-GB" sz="1700" dirty="0">
                  <a:latin typeface="Twinkl" pitchFamily="2" charset="0"/>
                </a:rPr>
                <a:t>plastic </a:t>
              </a:r>
              <a:r>
                <a:rPr lang="en-GB" sz="1700" dirty="0">
                  <a:solidFill>
                    <a:schemeClr val="bg1"/>
                  </a:solidFill>
                  <a:latin typeface="Twinkl" pitchFamily="2" charset="0"/>
                </a:rPr>
                <a:t>pollution</a:t>
              </a:r>
              <a:r>
                <a:rPr lang="en-GB" sz="1700" dirty="0">
                  <a:latin typeface="Twinkl" pitchFamily="2" charset="0"/>
                </a:rPr>
                <a:t>, </a:t>
              </a:r>
              <a:r>
                <a:rPr lang="en-GB" sz="1700" dirty="0">
                  <a:solidFill>
                    <a:schemeClr val="bg1"/>
                  </a:solidFill>
                  <a:latin typeface="Twinkl" pitchFamily="2" charset="0"/>
                </a:rPr>
                <a:t>overfishing</a:t>
              </a:r>
              <a:r>
                <a:rPr lang="en-GB" sz="1700" dirty="0">
                  <a:latin typeface="Twinkl" pitchFamily="2" charset="0"/>
                </a:rPr>
                <a:t> and </a:t>
              </a:r>
              <a:r>
                <a:rPr lang="en-GB" sz="1700" dirty="0">
                  <a:solidFill>
                    <a:schemeClr val="bg1"/>
                  </a:solidFill>
                  <a:latin typeface="Twinkl" pitchFamily="2" charset="0"/>
                </a:rPr>
                <a:t>global warming</a:t>
              </a:r>
              <a:r>
                <a:rPr lang="en-GB" sz="1700" dirty="0">
                  <a:latin typeface="Twinkl" pitchFamily="2" charset="0"/>
                </a:rPr>
                <a:t>.</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984870"/>
            <a:ext cx="7632700" cy="5107954"/>
          </a:xfrm>
          <a:prstGeom prst="roundRect">
            <a:avLst>
              <a:gd name="adj" fmla="val 0"/>
            </a:avLst>
          </a:prstGeom>
        </p:spPr>
      </p:pic>
      <p:grpSp>
        <p:nvGrpSpPr>
          <p:cNvPr id="4" name="Group 3"/>
          <p:cNvGrpSpPr/>
          <p:nvPr/>
        </p:nvGrpSpPr>
        <p:grpSpPr>
          <a:xfrm>
            <a:off x="2355499" y="4357068"/>
            <a:ext cx="4271477" cy="610636"/>
            <a:chOff x="2355499" y="4357068"/>
            <a:chExt cx="4271477" cy="610636"/>
          </a:xfrm>
        </p:grpSpPr>
        <p:sp>
          <p:nvSpPr>
            <p:cNvPr id="2" name="Rectangle 1">
              <a:hlinkClick r:id="rId4" action="ppaction://hlinksldjump"/>
            </p:cNvPr>
            <p:cNvSpPr/>
            <p:nvPr/>
          </p:nvSpPr>
          <p:spPr>
            <a:xfrm>
              <a:off x="4308053" y="4357068"/>
              <a:ext cx="1265090" cy="353943"/>
            </a:xfrm>
            <a:prstGeom prst="rect">
              <a:avLst/>
            </a:prstGeom>
          </p:spPr>
          <p:txBody>
            <a:bodyPr wrap="none">
              <a:spAutoFit/>
            </a:bodyPr>
            <a:lstStyle/>
            <a:p>
              <a:r>
                <a:rPr lang="en-GB" sz="1650" b="1" dirty="0">
                  <a:latin typeface="Twinkl" pitchFamily="2" charset="0"/>
                </a:rPr>
                <a:t>marine life</a:t>
              </a:r>
              <a:endParaRPr lang="en-GB" sz="1650" dirty="0"/>
            </a:p>
          </p:txBody>
        </p:sp>
        <p:sp>
          <p:nvSpPr>
            <p:cNvPr id="24" name="Rectangle 23">
              <a:hlinkClick r:id="rId4" action="ppaction://hlinksldjump"/>
            </p:cNvPr>
            <p:cNvSpPr/>
            <p:nvPr/>
          </p:nvSpPr>
          <p:spPr>
            <a:xfrm>
              <a:off x="4872970" y="4613761"/>
              <a:ext cx="1754006" cy="353943"/>
            </a:xfrm>
            <a:prstGeom prst="rect">
              <a:avLst/>
            </a:prstGeom>
          </p:spPr>
          <p:txBody>
            <a:bodyPr wrap="none">
              <a:spAutoFit/>
            </a:bodyPr>
            <a:lstStyle/>
            <a:p>
              <a:r>
                <a:rPr lang="en-GB" sz="1650" b="1" dirty="0">
                  <a:latin typeface="Twinkl" pitchFamily="2" charset="0"/>
                </a:rPr>
                <a:t>global warming</a:t>
              </a:r>
              <a:endParaRPr lang="en-GB" sz="1650" dirty="0"/>
            </a:p>
          </p:txBody>
        </p:sp>
        <p:sp>
          <p:nvSpPr>
            <p:cNvPr id="25" name="Rectangle 24">
              <a:hlinkClick r:id="rId4" action="ppaction://hlinksldjump"/>
            </p:cNvPr>
            <p:cNvSpPr/>
            <p:nvPr/>
          </p:nvSpPr>
          <p:spPr>
            <a:xfrm>
              <a:off x="2355499" y="4608351"/>
              <a:ext cx="1050288" cy="346249"/>
            </a:xfrm>
            <a:prstGeom prst="rect">
              <a:avLst/>
            </a:prstGeom>
          </p:spPr>
          <p:txBody>
            <a:bodyPr wrap="none">
              <a:spAutoFit/>
            </a:bodyPr>
            <a:lstStyle/>
            <a:p>
              <a:r>
                <a:rPr lang="en-GB" sz="1650" b="1" dirty="0">
                  <a:latin typeface="Twinkl" pitchFamily="2" charset="0"/>
                </a:rPr>
                <a:t>pollution</a:t>
              </a:r>
              <a:endParaRPr lang="en-GB" sz="1650" dirty="0"/>
            </a:p>
          </p:txBody>
        </p:sp>
        <p:sp>
          <p:nvSpPr>
            <p:cNvPr id="26" name="Rectangle 25">
              <a:hlinkClick r:id="rId4" action="ppaction://hlinksldjump"/>
            </p:cNvPr>
            <p:cNvSpPr/>
            <p:nvPr/>
          </p:nvSpPr>
          <p:spPr>
            <a:xfrm>
              <a:off x="3316605" y="4608351"/>
              <a:ext cx="1263487" cy="346249"/>
            </a:xfrm>
            <a:prstGeom prst="rect">
              <a:avLst/>
            </a:prstGeom>
          </p:spPr>
          <p:txBody>
            <a:bodyPr wrap="none">
              <a:spAutoFit/>
            </a:bodyPr>
            <a:lstStyle/>
            <a:p>
              <a:r>
                <a:rPr lang="en-GB" sz="1650" b="1" dirty="0">
                  <a:latin typeface="Twinkl" pitchFamily="2" charset="0"/>
                </a:rPr>
                <a:t>overfishing</a:t>
              </a:r>
              <a:endParaRPr lang="en-GB" sz="1650" dirty="0"/>
            </a:p>
          </p:txBody>
        </p:sp>
      </p:grpSp>
    </p:spTree>
    <p:extLst>
      <p:ext uri="{BB962C8B-B14F-4D97-AF65-F5344CB8AC3E}">
        <p14:creationId xmlns:p14="http://schemas.microsoft.com/office/powerpoint/2010/main" val="18370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Save Our Sharks!</a:t>
            </a:r>
          </a:p>
        </p:txBody>
      </p:sp>
      <p:sp>
        <p:nvSpPr>
          <p:cNvPr id="2" name="TextBox 1"/>
          <p:cNvSpPr txBox="1"/>
          <p:nvPr/>
        </p:nvSpPr>
        <p:spPr>
          <a:xfrm>
            <a:off x="755650" y="1473201"/>
            <a:ext cx="7632700" cy="1477328"/>
          </a:xfrm>
          <a:prstGeom prst="rect">
            <a:avLst/>
          </a:prstGeom>
          <a:noFill/>
        </p:spPr>
        <p:txBody>
          <a:bodyPr wrap="square" rtlCol="0">
            <a:spAutoFit/>
          </a:bodyPr>
          <a:lstStyle/>
          <a:p>
            <a:r>
              <a:rPr lang="en-GB" dirty="0">
                <a:latin typeface="Twinkl" pitchFamily="2" charset="0"/>
              </a:rPr>
              <a:t>One of the species in danger because of these </a:t>
            </a:r>
            <a:br>
              <a:rPr lang="en-GB" dirty="0">
                <a:latin typeface="Twinkl" pitchFamily="2" charset="0"/>
              </a:rPr>
            </a:br>
            <a:r>
              <a:rPr lang="en-GB" dirty="0">
                <a:latin typeface="Twinkl" pitchFamily="2" charset="0"/>
              </a:rPr>
              <a:t>issues is the shark.</a:t>
            </a:r>
          </a:p>
          <a:p>
            <a:endParaRPr lang="en-GB" dirty="0">
              <a:latin typeface="Twinkl" pitchFamily="2" charset="0"/>
            </a:endParaRPr>
          </a:p>
          <a:p>
            <a:r>
              <a:rPr lang="en-GB" dirty="0">
                <a:latin typeface="Twinkl" pitchFamily="2" charset="0"/>
              </a:rPr>
              <a:t>How do you think overfishing </a:t>
            </a:r>
            <a:br>
              <a:rPr lang="en-GB" dirty="0">
                <a:latin typeface="Twinkl" pitchFamily="2" charset="0"/>
              </a:rPr>
            </a:br>
            <a:r>
              <a:rPr lang="en-GB" dirty="0">
                <a:latin typeface="Twinkl" pitchFamily="2" charset="0"/>
              </a:rPr>
              <a:t>affects the shark population?</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130" y="4218874"/>
            <a:ext cx="2082453" cy="219770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040" y="4397593"/>
            <a:ext cx="1309321" cy="201898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55156" y="3425518"/>
            <a:ext cx="2059074" cy="1944149"/>
          </a:xfrm>
          <a:prstGeom prst="rect">
            <a:avLst/>
          </a:prstGeom>
        </p:spPr>
      </p:pic>
      <p:sp>
        <p:nvSpPr>
          <p:cNvPr id="16" name="Rectangle 15"/>
          <p:cNvSpPr/>
          <p:nvPr/>
        </p:nvSpPr>
        <p:spPr>
          <a:xfrm>
            <a:off x="1696129" y="3540987"/>
            <a:ext cx="1777128" cy="1246495"/>
          </a:xfrm>
          <a:prstGeom prst="rect">
            <a:avLst/>
          </a:prstGeom>
        </p:spPr>
        <p:txBody>
          <a:bodyPr wrap="square">
            <a:spAutoFit/>
          </a:bodyPr>
          <a:lstStyle/>
          <a:p>
            <a:pPr algn="ctr"/>
            <a:r>
              <a:rPr lang="en-GB" sz="2500" b="1" dirty="0">
                <a:latin typeface="Twinkl" pitchFamily="2" charset="0"/>
              </a:rPr>
              <a:t>Think, pair, </a:t>
            </a:r>
          </a:p>
          <a:p>
            <a:pPr algn="ctr"/>
            <a:r>
              <a:rPr lang="en-GB" sz="2500" b="1" dirty="0">
                <a:latin typeface="Twinkl" pitchFamily="2" charset="0"/>
              </a:rPr>
              <a:t>share.</a:t>
            </a:r>
          </a:p>
        </p:txBody>
      </p:sp>
      <p:sp>
        <p:nvSpPr>
          <p:cNvPr id="9" name="Oval 8"/>
          <p:cNvSpPr/>
          <p:nvPr/>
        </p:nvSpPr>
        <p:spPr>
          <a:xfrm>
            <a:off x="5200429" y="1217735"/>
            <a:ext cx="3069730" cy="3047621"/>
          </a:xfrm>
          <a:prstGeom prst="ellipse">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439" y="1346139"/>
            <a:ext cx="4443884" cy="2575316"/>
          </a:xfrm>
          <a:prstGeom prst="rect">
            <a:avLst/>
          </a:prstGeom>
        </p:spPr>
      </p:pic>
    </p:spTree>
    <p:extLst>
      <p:ext uri="{BB962C8B-B14F-4D97-AF65-F5344CB8AC3E}">
        <p14:creationId xmlns:p14="http://schemas.microsoft.com/office/powerpoint/2010/main" val="85238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Overfishing</a:t>
            </a:r>
          </a:p>
        </p:txBody>
      </p:sp>
      <p:sp>
        <p:nvSpPr>
          <p:cNvPr id="2" name="TextBox 1"/>
          <p:cNvSpPr txBox="1"/>
          <p:nvPr/>
        </p:nvSpPr>
        <p:spPr>
          <a:xfrm>
            <a:off x="755650" y="1473201"/>
            <a:ext cx="7632700" cy="3139321"/>
          </a:xfrm>
          <a:prstGeom prst="rect">
            <a:avLst/>
          </a:prstGeom>
          <a:noFill/>
        </p:spPr>
        <p:txBody>
          <a:bodyPr wrap="square" rtlCol="0">
            <a:spAutoFit/>
          </a:bodyPr>
          <a:lstStyle/>
          <a:p>
            <a:r>
              <a:rPr lang="en-GB" dirty="0">
                <a:latin typeface="Twinkl" pitchFamily="2" charset="0"/>
              </a:rPr>
              <a:t>If tuna are overfished, then sharks may not have enough to eat. This could lead to an imbalance in the food chain and sharks becoming a dying breed.</a:t>
            </a:r>
          </a:p>
          <a:p>
            <a:endParaRPr lang="en-GB" dirty="0">
              <a:latin typeface="Twinkl" pitchFamily="2" charset="0"/>
            </a:endParaRPr>
          </a:p>
          <a:p>
            <a:r>
              <a:rPr lang="en-GB" dirty="0">
                <a:latin typeface="Twinkl" pitchFamily="2" charset="0"/>
              </a:rPr>
              <a:t>If mackerel are overfished, tuna will not have </a:t>
            </a:r>
            <a:br>
              <a:rPr lang="en-GB" dirty="0">
                <a:latin typeface="Twinkl" pitchFamily="2" charset="0"/>
              </a:rPr>
            </a:br>
            <a:r>
              <a:rPr lang="en-GB" dirty="0">
                <a:latin typeface="Twinkl" pitchFamily="2" charset="0"/>
              </a:rPr>
              <a:t>enough to eat, leading to them becoming </a:t>
            </a:r>
            <a:br>
              <a:rPr lang="en-GB" dirty="0">
                <a:latin typeface="Twinkl" pitchFamily="2" charset="0"/>
              </a:rPr>
            </a:br>
            <a:r>
              <a:rPr lang="en-GB" dirty="0">
                <a:latin typeface="Twinkl" pitchFamily="2" charset="0"/>
              </a:rPr>
              <a:t>a dying breed and as a result, sharks too.</a:t>
            </a:r>
          </a:p>
          <a:p>
            <a:endParaRPr lang="en-GB" dirty="0">
              <a:latin typeface="Twinkl" pitchFamily="2" charset="0"/>
            </a:endParaRPr>
          </a:p>
          <a:p>
            <a:r>
              <a:rPr lang="en-GB" dirty="0">
                <a:latin typeface="Twinkl" pitchFamily="2" charset="0"/>
              </a:rPr>
              <a:t>Sharks play a major role in the ocean </a:t>
            </a:r>
            <a:br>
              <a:rPr lang="en-GB" dirty="0">
                <a:latin typeface="Twinkl" pitchFamily="2" charset="0"/>
              </a:rPr>
            </a:br>
            <a:r>
              <a:rPr lang="en-GB" dirty="0">
                <a:latin typeface="Twinkl" pitchFamily="2" charset="0"/>
              </a:rPr>
              <a:t>ecosystem, so it is important that they </a:t>
            </a:r>
            <a:br>
              <a:rPr lang="en-GB" dirty="0">
                <a:latin typeface="Twinkl" pitchFamily="2" charset="0"/>
              </a:rPr>
            </a:br>
            <a:r>
              <a:rPr lang="en-GB" dirty="0">
                <a:latin typeface="Twinkl" pitchFamily="2" charset="0"/>
              </a:rPr>
              <a:t>remain part of it.</a:t>
            </a:r>
          </a:p>
        </p:txBody>
      </p:sp>
      <p:sp>
        <p:nvSpPr>
          <p:cNvPr id="5" name="Oval 4"/>
          <p:cNvSpPr/>
          <p:nvPr/>
        </p:nvSpPr>
        <p:spPr>
          <a:xfrm>
            <a:off x="5025006" y="2753706"/>
            <a:ext cx="3363344" cy="3339120"/>
          </a:xfrm>
          <a:prstGeom prst="ellipse">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93366">
            <a:off x="4552241" y="3673776"/>
            <a:ext cx="4067227" cy="1833245"/>
          </a:xfrm>
          <a:prstGeom prst="rect">
            <a:avLst/>
          </a:prstGeom>
        </p:spPr>
      </p:pic>
    </p:spTree>
    <p:extLst>
      <p:ext uri="{BB962C8B-B14F-4D97-AF65-F5344CB8AC3E}">
        <p14:creationId xmlns:p14="http://schemas.microsoft.com/office/powerpoint/2010/main" val="19625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Overfishing</a:t>
            </a:r>
          </a:p>
        </p:txBody>
      </p:sp>
      <p:sp>
        <p:nvSpPr>
          <p:cNvPr id="2" name="TextBox 1"/>
          <p:cNvSpPr txBox="1"/>
          <p:nvPr/>
        </p:nvSpPr>
        <p:spPr>
          <a:xfrm>
            <a:off x="755650" y="1414581"/>
            <a:ext cx="7632700" cy="615553"/>
          </a:xfrm>
          <a:prstGeom prst="rect">
            <a:avLst/>
          </a:prstGeom>
          <a:noFill/>
        </p:spPr>
        <p:txBody>
          <a:bodyPr wrap="square" rtlCol="0">
            <a:spAutoFit/>
          </a:bodyPr>
          <a:lstStyle/>
          <a:p>
            <a:pPr algn="ctr"/>
            <a:r>
              <a:rPr lang="en-GB" sz="1700" dirty="0">
                <a:latin typeface="Twinkl" pitchFamily="2" charset="0"/>
              </a:rPr>
              <a:t>Take a look at the diagram below. All these creatures play an important part in this food chain, even those too small to see.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6890"/>
          <a:stretch/>
        </p:blipFill>
        <p:spPr>
          <a:xfrm>
            <a:off x="755650" y="2146920"/>
            <a:ext cx="7632700" cy="394590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48343">
            <a:off x="607032" y="3151729"/>
            <a:ext cx="1596676" cy="1741920"/>
          </a:xfrm>
          <a:prstGeom prst="rect">
            <a:avLst/>
          </a:prstGeom>
        </p:spPr>
      </p:pic>
      <p:grpSp>
        <p:nvGrpSpPr>
          <p:cNvPr id="23" name="Group 22"/>
          <p:cNvGrpSpPr/>
          <p:nvPr/>
        </p:nvGrpSpPr>
        <p:grpSpPr>
          <a:xfrm>
            <a:off x="3376943" y="2839608"/>
            <a:ext cx="705777" cy="832858"/>
            <a:chOff x="3212983" y="2766679"/>
            <a:chExt cx="705777" cy="832858"/>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983" y="2965820"/>
              <a:ext cx="572118" cy="34107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104" y="3258463"/>
              <a:ext cx="572118" cy="34107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9042" y="2766679"/>
              <a:ext cx="419718" cy="250219"/>
            </a:xfrm>
            <a:prstGeom prst="rect">
              <a:avLst/>
            </a:prstGeom>
          </p:spPr>
        </p:pic>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60611" flipH="1">
            <a:off x="6428883" y="3542579"/>
            <a:ext cx="2231472" cy="1005804"/>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532" y="4680906"/>
            <a:ext cx="2808915" cy="1627819"/>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40245">
            <a:off x="5278015" y="5162414"/>
            <a:ext cx="2155971" cy="636291"/>
          </a:xfrm>
          <a:prstGeom prst="rect">
            <a:avLst/>
          </a:prstGeom>
        </p:spPr>
      </p:pic>
      <p:grpSp>
        <p:nvGrpSpPr>
          <p:cNvPr id="27" name="Group 26"/>
          <p:cNvGrpSpPr/>
          <p:nvPr/>
        </p:nvGrpSpPr>
        <p:grpSpPr>
          <a:xfrm>
            <a:off x="4903009" y="2474891"/>
            <a:ext cx="1259411" cy="575652"/>
            <a:chOff x="4794671" y="2952121"/>
            <a:chExt cx="1259411" cy="575652"/>
          </a:xfrm>
        </p:grpSpPr>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033394" y="2952121"/>
              <a:ext cx="1020688" cy="297545"/>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794671" y="3177756"/>
              <a:ext cx="1200688" cy="350017"/>
            </a:xfrm>
            <a:prstGeom prst="rect">
              <a:avLst/>
            </a:prstGeom>
          </p:spPr>
        </p:pic>
      </p:gr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3877209" y="5623813"/>
            <a:ext cx="1342239" cy="293454"/>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554251" flipH="1" flipV="1">
            <a:off x="7474190" y="4827908"/>
            <a:ext cx="969116" cy="211878"/>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701927" flipH="1" flipV="1">
            <a:off x="6300969" y="2746890"/>
            <a:ext cx="1386885" cy="303215"/>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60928" flipV="1">
            <a:off x="4135779" y="3315959"/>
            <a:ext cx="969116" cy="211878"/>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11383" flipV="1">
            <a:off x="2064081" y="3490469"/>
            <a:ext cx="1160878" cy="253803"/>
          </a:xfrm>
          <a:prstGeom prst="rect">
            <a:avLst/>
          </a:prstGeom>
        </p:spPr>
      </p:pic>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5509197" flipH="1">
            <a:off x="968042" y="2600448"/>
            <a:ext cx="915500" cy="200156"/>
          </a:xfrm>
          <a:prstGeom prst="rect">
            <a:avLst/>
          </a:prstGeom>
        </p:spPr>
      </p:pic>
      <p:sp>
        <p:nvSpPr>
          <p:cNvPr id="36" name="TextBox 35"/>
          <p:cNvSpPr txBox="1"/>
          <p:nvPr/>
        </p:nvSpPr>
        <p:spPr>
          <a:xfrm>
            <a:off x="1420834" y="2156231"/>
            <a:ext cx="919934" cy="323165"/>
          </a:xfrm>
          <a:prstGeom prst="rect">
            <a:avLst/>
          </a:prstGeom>
          <a:noFill/>
        </p:spPr>
        <p:txBody>
          <a:bodyPr wrap="square" rtlCol="0">
            <a:spAutoFit/>
          </a:bodyPr>
          <a:lstStyle/>
          <a:p>
            <a:pPr algn="ctr"/>
            <a:r>
              <a:rPr lang="en-GB" sz="1500" b="1" dirty="0">
                <a:ln>
                  <a:solidFill>
                    <a:schemeClr val="tx1"/>
                  </a:solidFill>
                </a:ln>
                <a:solidFill>
                  <a:schemeClr val="bg1"/>
                </a:solidFill>
              </a:rPr>
              <a:t>sunlight</a:t>
            </a:r>
          </a:p>
        </p:txBody>
      </p:sp>
      <p:sp>
        <p:nvSpPr>
          <p:cNvPr id="37" name="TextBox 36"/>
          <p:cNvSpPr txBox="1"/>
          <p:nvPr/>
        </p:nvSpPr>
        <p:spPr>
          <a:xfrm>
            <a:off x="1549919" y="2664879"/>
            <a:ext cx="1665925" cy="553998"/>
          </a:xfrm>
          <a:prstGeom prst="rect">
            <a:avLst/>
          </a:prstGeom>
          <a:noFill/>
        </p:spPr>
        <p:txBody>
          <a:bodyPr wrap="square" rtlCol="0">
            <a:spAutoFit/>
          </a:bodyPr>
          <a:lstStyle/>
          <a:p>
            <a:pPr algn="ctr"/>
            <a:r>
              <a:rPr lang="en-GB" sz="1500" b="1" dirty="0">
                <a:ln>
                  <a:solidFill>
                    <a:schemeClr val="tx1"/>
                  </a:solidFill>
                </a:ln>
                <a:solidFill>
                  <a:schemeClr val="bg1"/>
                </a:solidFill>
              </a:rPr>
              <a:t>single-celled organisms</a:t>
            </a:r>
          </a:p>
        </p:txBody>
      </p:sp>
      <p:sp>
        <p:nvSpPr>
          <p:cNvPr id="38" name="TextBox 37"/>
          <p:cNvSpPr txBox="1"/>
          <p:nvPr/>
        </p:nvSpPr>
        <p:spPr>
          <a:xfrm>
            <a:off x="3154659" y="3709265"/>
            <a:ext cx="1206746" cy="553998"/>
          </a:xfrm>
          <a:prstGeom prst="rect">
            <a:avLst/>
          </a:prstGeom>
          <a:noFill/>
        </p:spPr>
        <p:txBody>
          <a:bodyPr wrap="square" rtlCol="0">
            <a:spAutoFit/>
          </a:bodyPr>
          <a:lstStyle/>
          <a:p>
            <a:pPr algn="ctr"/>
            <a:r>
              <a:rPr lang="en-GB" sz="1500" b="1" dirty="0">
                <a:ln>
                  <a:solidFill>
                    <a:schemeClr val="tx1"/>
                  </a:solidFill>
                </a:ln>
                <a:solidFill>
                  <a:schemeClr val="bg1"/>
                </a:solidFill>
              </a:rPr>
              <a:t>shrimplike creatures</a:t>
            </a:r>
          </a:p>
        </p:txBody>
      </p:sp>
      <p:sp>
        <p:nvSpPr>
          <p:cNvPr id="39" name="TextBox 38"/>
          <p:cNvSpPr txBox="1"/>
          <p:nvPr/>
        </p:nvSpPr>
        <p:spPr>
          <a:xfrm>
            <a:off x="4827589" y="3089827"/>
            <a:ext cx="1206746" cy="553998"/>
          </a:xfrm>
          <a:prstGeom prst="rect">
            <a:avLst/>
          </a:prstGeom>
          <a:noFill/>
        </p:spPr>
        <p:txBody>
          <a:bodyPr wrap="square" rtlCol="0">
            <a:spAutoFit/>
          </a:bodyPr>
          <a:lstStyle/>
          <a:p>
            <a:pPr algn="ctr"/>
            <a:r>
              <a:rPr lang="en-GB" sz="1500" b="1" dirty="0">
                <a:ln>
                  <a:solidFill>
                    <a:schemeClr val="tx1"/>
                  </a:solidFill>
                </a:ln>
                <a:solidFill>
                  <a:schemeClr val="bg1"/>
                </a:solidFill>
              </a:rPr>
              <a:t>small </a:t>
            </a:r>
          </a:p>
          <a:p>
            <a:pPr algn="ctr"/>
            <a:r>
              <a:rPr lang="en-GB" sz="1500" b="1" dirty="0">
                <a:ln>
                  <a:solidFill>
                    <a:schemeClr val="tx1"/>
                  </a:solidFill>
                </a:ln>
                <a:solidFill>
                  <a:schemeClr val="bg1"/>
                </a:solidFill>
              </a:rPr>
              <a:t>fish</a:t>
            </a:r>
          </a:p>
        </p:txBody>
      </p:sp>
      <p:sp>
        <p:nvSpPr>
          <p:cNvPr id="40" name="TextBox 39"/>
          <p:cNvSpPr txBox="1"/>
          <p:nvPr/>
        </p:nvSpPr>
        <p:spPr>
          <a:xfrm>
            <a:off x="5941551" y="3263331"/>
            <a:ext cx="1206746" cy="323165"/>
          </a:xfrm>
          <a:prstGeom prst="rect">
            <a:avLst/>
          </a:prstGeom>
          <a:noFill/>
        </p:spPr>
        <p:txBody>
          <a:bodyPr wrap="square" rtlCol="0">
            <a:spAutoFit/>
          </a:bodyPr>
          <a:lstStyle/>
          <a:p>
            <a:pPr algn="ctr"/>
            <a:r>
              <a:rPr lang="en-GB" sz="1500" b="1" dirty="0">
                <a:ln>
                  <a:solidFill>
                    <a:schemeClr val="tx1"/>
                  </a:solidFill>
                </a:ln>
                <a:solidFill>
                  <a:schemeClr val="bg1"/>
                </a:solidFill>
              </a:rPr>
              <a:t>mackerel</a:t>
            </a:r>
          </a:p>
        </p:txBody>
      </p:sp>
      <p:sp>
        <p:nvSpPr>
          <p:cNvPr id="41" name="TextBox 40"/>
          <p:cNvSpPr txBox="1"/>
          <p:nvPr/>
        </p:nvSpPr>
        <p:spPr>
          <a:xfrm>
            <a:off x="6459730" y="5636742"/>
            <a:ext cx="1206746" cy="323165"/>
          </a:xfrm>
          <a:prstGeom prst="rect">
            <a:avLst/>
          </a:prstGeom>
          <a:noFill/>
        </p:spPr>
        <p:txBody>
          <a:bodyPr wrap="square" rtlCol="0">
            <a:spAutoFit/>
          </a:bodyPr>
          <a:lstStyle/>
          <a:p>
            <a:pPr algn="ctr"/>
            <a:r>
              <a:rPr lang="en-GB" sz="1500" b="1" dirty="0">
                <a:ln>
                  <a:solidFill>
                    <a:schemeClr val="tx1"/>
                  </a:solidFill>
                </a:ln>
                <a:solidFill>
                  <a:schemeClr val="bg1"/>
                </a:solidFill>
              </a:rPr>
              <a:t>tuna</a:t>
            </a:r>
          </a:p>
        </p:txBody>
      </p:sp>
      <p:sp>
        <p:nvSpPr>
          <p:cNvPr id="42" name="TextBox 41"/>
          <p:cNvSpPr txBox="1"/>
          <p:nvPr/>
        </p:nvSpPr>
        <p:spPr>
          <a:xfrm>
            <a:off x="3378643" y="4685919"/>
            <a:ext cx="1355607" cy="323165"/>
          </a:xfrm>
          <a:prstGeom prst="rect">
            <a:avLst/>
          </a:prstGeom>
          <a:noFill/>
        </p:spPr>
        <p:txBody>
          <a:bodyPr wrap="square" rtlCol="0">
            <a:spAutoFit/>
          </a:bodyPr>
          <a:lstStyle/>
          <a:p>
            <a:pPr algn="ctr"/>
            <a:r>
              <a:rPr lang="en-GB" sz="1500" b="1" dirty="0">
                <a:ln>
                  <a:solidFill>
                    <a:schemeClr val="tx1"/>
                  </a:solidFill>
                </a:ln>
                <a:solidFill>
                  <a:schemeClr val="bg1"/>
                </a:solidFill>
              </a:rPr>
              <a:t>large shark</a:t>
            </a:r>
          </a:p>
        </p:txBody>
      </p:sp>
    </p:spTree>
    <p:extLst>
      <p:ext uri="{BB962C8B-B14F-4D97-AF65-F5344CB8AC3E}">
        <p14:creationId xmlns:p14="http://schemas.microsoft.com/office/powerpoint/2010/main" val="315190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Plastic Pollution</a:t>
            </a:r>
          </a:p>
        </p:txBody>
      </p:sp>
      <p:sp>
        <p:nvSpPr>
          <p:cNvPr id="5" name="Rectangle 4"/>
          <p:cNvSpPr/>
          <p:nvPr/>
        </p:nvSpPr>
        <p:spPr>
          <a:xfrm>
            <a:off x="750885" y="1745499"/>
            <a:ext cx="2254963" cy="1902373"/>
          </a:xfrm>
          <a:prstGeom prst="rect">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Many plastics do not </a:t>
            </a:r>
            <a:r>
              <a:rPr lang="en-GB" b="1" dirty="0">
                <a:solidFill>
                  <a:srgbClr val="88CCC1"/>
                </a:solidFill>
              </a:rPr>
              <a:t>biodegrade</a:t>
            </a:r>
            <a:r>
              <a:rPr lang="en-GB" dirty="0">
                <a:solidFill>
                  <a:schemeClr val="tx1"/>
                </a:solidFill>
              </a:rPr>
              <a:t>.</a:t>
            </a:r>
          </a:p>
        </p:txBody>
      </p:sp>
      <p:sp>
        <p:nvSpPr>
          <p:cNvPr id="7" name="Rectangle 6"/>
          <p:cNvSpPr/>
          <p:nvPr/>
        </p:nvSpPr>
        <p:spPr>
          <a:xfrm>
            <a:off x="750884" y="3846486"/>
            <a:ext cx="2254963" cy="1902373"/>
          </a:xfrm>
          <a:prstGeom prst="rect">
            <a:avLst/>
          </a:prstGeom>
          <a:solidFill>
            <a:srgbClr val="C2DD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Plastic is harmful to ocean life.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8021"/>
          <a:stretch/>
        </p:blipFill>
        <p:spPr>
          <a:xfrm>
            <a:off x="3180945" y="1745500"/>
            <a:ext cx="5207405" cy="4003359"/>
          </a:xfrm>
          <a:prstGeom prst="roundRect">
            <a:avLst>
              <a:gd name="adj" fmla="val 0"/>
            </a:avLst>
          </a:prstGeom>
        </p:spPr>
      </p:pic>
      <p:sp>
        <p:nvSpPr>
          <p:cNvPr id="4" name="Rectangle 3">
            <a:hlinkClick r:id="rId3" action="ppaction://hlinksldjump"/>
          </p:cNvPr>
          <p:cNvSpPr/>
          <p:nvPr/>
        </p:nvSpPr>
        <p:spPr>
          <a:xfrm>
            <a:off x="1398247" y="2664317"/>
            <a:ext cx="1343638" cy="369332"/>
          </a:xfrm>
          <a:prstGeom prst="rect">
            <a:avLst/>
          </a:prstGeom>
        </p:spPr>
        <p:txBody>
          <a:bodyPr wrap="none">
            <a:spAutoFit/>
          </a:bodyPr>
          <a:lstStyle/>
          <a:p>
            <a:r>
              <a:rPr lang="en-GB" sz="1750" b="1" dirty="0"/>
              <a:t>biodegrade</a:t>
            </a:r>
            <a:endParaRPr lang="en-GB" sz="1750" dirty="0"/>
          </a:p>
        </p:txBody>
      </p:sp>
    </p:spTree>
    <p:extLst>
      <p:ext uri="{BB962C8B-B14F-4D97-AF65-F5344CB8AC3E}">
        <p14:creationId xmlns:p14="http://schemas.microsoft.com/office/powerpoint/2010/main" val="225454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Plastic Pollution</a:t>
            </a:r>
          </a:p>
        </p:txBody>
      </p:sp>
      <p:sp>
        <p:nvSpPr>
          <p:cNvPr id="8" name="Rectangle 7"/>
          <p:cNvSpPr/>
          <p:nvPr/>
        </p:nvSpPr>
        <p:spPr>
          <a:xfrm>
            <a:off x="750885" y="1473201"/>
            <a:ext cx="7632700" cy="1023387"/>
          </a:xfrm>
          <a:prstGeom prst="rect">
            <a:avLst/>
          </a:prstGeom>
          <a:solidFill>
            <a:srgbClr val="C2DD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Many plastics cannot be burned, because they release harmful gases into the air. This can affect global warming, raising the temperatures in seas so that they become unsuitable for some types of marine life.</a:t>
            </a:r>
          </a:p>
        </p:txBody>
      </p:sp>
      <p:sp>
        <p:nvSpPr>
          <p:cNvPr id="9" name="Rectangle 8"/>
          <p:cNvSpPr/>
          <p:nvPr/>
        </p:nvSpPr>
        <p:spPr>
          <a:xfrm>
            <a:off x="750885" y="2704289"/>
            <a:ext cx="3821115" cy="2383277"/>
          </a:xfrm>
          <a:prstGeom prst="rect">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Littering causes plastic to enter our oceans, where it can endanger wildlife. For example, turtles may think a plastic bag is a jellyfish and eat it.</a:t>
            </a:r>
          </a:p>
        </p:txBody>
      </p:sp>
      <p:sp>
        <p:nvSpPr>
          <p:cNvPr id="11" name="Rectangle 10"/>
          <p:cNvSpPr/>
          <p:nvPr/>
        </p:nvSpPr>
        <p:spPr>
          <a:xfrm>
            <a:off x="750885" y="5304885"/>
            <a:ext cx="3821115" cy="787940"/>
          </a:xfrm>
          <a:prstGeom prst="rect">
            <a:avLst/>
          </a:prstGeom>
          <a:solidFill>
            <a:schemeClr val="bg1"/>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b="1" dirty="0">
                <a:solidFill>
                  <a:schemeClr val="tx1"/>
                </a:solidFill>
              </a:rPr>
              <a:t>How might plastic </a:t>
            </a:r>
            <a:br>
              <a:rPr lang="en-GB" b="1" dirty="0">
                <a:solidFill>
                  <a:schemeClr val="tx1"/>
                </a:solidFill>
              </a:rPr>
            </a:br>
            <a:r>
              <a:rPr lang="en-GB" b="1" dirty="0">
                <a:solidFill>
                  <a:schemeClr val="tx1"/>
                </a:solidFill>
              </a:rPr>
              <a:t>pollution affect sharks?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765" y="4563296"/>
            <a:ext cx="1205113" cy="185829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843" y="4563296"/>
            <a:ext cx="1760844" cy="185829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99456" y="2928662"/>
            <a:ext cx="2059074" cy="1944149"/>
          </a:xfrm>
          <a:prstGeom prst="rect">
            <a:avLst/>
          </a:prstGeom>
        </p:spPr>
      </p:pic>
      <p:sp>
        <p:nvSpPr>
          <p:cNvPr id="16" name="Rectangle 15"/>
          <p:cNvSpPr/>
          <p:nvPr/>
        </p:nvSpPr>
        <p:spPr>
          <a:xfrm>
            <a:off x="5640429" y="3044131"/>
            <a:ext cx="1777128" cy="1246495"/>
          </a:xfrm>
          <a:prstGeom prst="rect">
            <a:avLst/>
          </a:prstGeom>
        </p:spPr>
        <p:txBody>
          <a:bodyPr wrap="square">
            <a:spAutoFit/>
          </a:bodyPr>
          <a:lstStyle/>
          <a:p>
            <a:pPr algn="ctr"/>
            <a:r>
              <a:rPr lang="en-GB" sz="2500" b="1" dirty="0">
                <a:latin typeface="Twinkl" pitchFamily="2" charset="0"/>
              </a:rPr>
              <a:t>Think, pair, </a:t>
            </a:r>
          </a:p>
          <a:p>
            <a:pPr algn="ctr"/>
            <a:r>
              <a:rPr lang="en-GB" sz="2500" b="1" dirty="0">
                <a:latin typeface="Twinkl" pitchFamily="2" charset="0"/>
              </a:rPr>
              <a:t>share.</a:t>
            </a:r>
          </a:p>
        </p:txBody>
      </p:sp>
    </p:spTree>
    <p:extLst>
      <p:ext uri="{BB962C8B-B14F-4D97-AF65-F5344CB8AC3E}">
        <p14:creationId xmlns:p14="http://schemas.microsoft.com/office/powerpoint/2010/main" val="17116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How Can You Help?</a:t>
            </a:r>
          </a:p>
        </p:txBody>
      </p:sp>
      <p:sp>
        <p:nvSpPr>
          <p:cNvPr id="8" name="Rectangle 7"/>
          <p:cNvSpPr/>
          <p:nvPr/>
        </p:nvSpPr>
        <p:spPr>
          <a:xfrm>
            <a:off x="750885" y="1473201"/>
            <a:ext cx="7632700" cy="803071"/>
          </a:xfrm>
          <a:prstGeom prst="rect">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Eat sustainable fish (the </a:t>
            </a:r>
            <a:r>
              <a:rPr lang="en-GB" dirty="0">
                <a:solidFill>
                  <a:schemeClr val="tx1"/>
                </a:solidFill>
                <a:hlinkClick r:id="rId2"/>
              </a:rPr>
              <a:t>Good Fish Guide</a:t>
            </a:r>
            <a:r>
              <a:rPr lang="en-GB" dirty="0">
                <a:solidFill>
                  <a:schemeClr val="tx1"/>
                </a:solidFill>
              </a:rPr>
              <a:t> is useful to see which fish to eat and which to avoid). </a:t>
            </a:r>
          </a:p>
        </p:txBody>
      </p:sp>
      <p:sp>
        <p:nvSpPr>
          <p:cNvPr id="12" name="Rectangle 11"/>
          <p:cNvSpPr/>
          <p:nvPr/>
        </p:nvSpPr>
        <p:spPr>
          <a:xfrm>
            <a:off x="750885" y="2473471"/>
            <a:ext cx="7632700" cy="506570"/>
          </a:xfrm>
          <a:prstGeom prst="rect">
            <a:avLst/>
          </a:prstGeom>
          <a:solidFill>
            <a:srgbClr val="C2DD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Eat less fish.</a:t>
            </a:r>
          </a:p>
        </p:txBody>
      </p:sp>
      <p:sp>
        <p:nvSpPr>
          <p:cNvPr id="19" name="Rectangle 18"/>
          <p:cNvSpPr/>
          <p:nvPr/>
        </p:nvSpPr>
        <p:spPr>
          <a:xfrm>
            <a:off x="750885" y="3881009"/>
            <a:ext cx="7632700" cy="506570"/>
          </a:xfrm>
          <a:prstGeom prst="rect">
            <a:avLst/>
          </a:prstGeom>
          <a:solidFill>
            <a:srgbClr val="C2DD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Use less plastic.</a:t>
            </a:r>
          </a:p>
        </p:txBody>
      </p:sp>
      <p:sp>
        <p:nvSpPr>
          <p:cNvPr id="20" name="Rectangle 19"/>
          <p:cNvSpPr/>
          <p:nvPr/>
        </p:nvSpPr>
        <p:spPr>
          <a:xfrm>
            <a:off x="750885" y="4584778"/>
            <a:ext cx="7632700" cy="506570"/>
          </a:xfrm>
          <a:prstGeom prst="rect">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Recycle plastic where you can.</a:t>
            </a:r>
          </a:p>
        </p:txBody>
      </p:sp>
      <p:sp>
        <p:nvSpPr>
          <p:cNvPr id="22" name="Rectangle 21"/>
          <p:cNvSpPr/>
          <p:nvPr/>
        </p:nvSpPr>
        <p:spPr>
          <a:xfrm>
            <a:off x="750885" y="5288546"/>
            <a:ext cx="7632700" cy="803071"/>
          </a:xfrm>
          <a:prstGeom prst="rect">
            <a:avLst/>
          </a:prstGeom>
          <a:solidFill>
            <a:srgbClr val="C2DD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Start an eco initiative in school or at home, encouraging others to reduce, reuse and recycle plastic.</a:t>
            </a:r>
          </a:p>
        </p:txBody>
      </p:sp>
      <p:grpSp>
        <p:nvGrpSpPr>
          <p:cNvPr id="3" name="Group 2"/>
          <p:cNvGrpSpPr/>
          <p:nvPr/>
        </p:nvGrpSpPr>
        <p:grpSpPr>
          <a:xfrm>
            <a:off x="750885" y="3177240"/>
            <a:ext cx="7632700" cy="506570"/>
            <a:chOff x="750885" y="3177240"/>
            <a:chExt cx="7632700" cy="506570"/>
          </a:xfrm>
        </p:grpSpPr>
        <p:sp>
          <p:nvSpPr>
            <p:cNvPr id="18" name="Rectangle 17"/>
            <p:cNvSpPr/>
            <p:nvPr/>
          </p:nvSpPr>
          <p:spPr>
            <a:xfrm>
              <a:off x="750885" y="3177240"/>
              <a:ext cx="7632700" cy="506570"/>
            </a:xfrm>
            <a:prstGeom prst="rect">
              <a:avLst/>
            </a:prstGeom>
            <a:solidFill>
              <a:srgbClr val="88CCC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solidFill>
                    <a:schemeClr val="tx1"/>
                  </a:solidFill>
                </a:rPr>
                <a:t>Raise awareness of the importance of sharks to the ocean </a:t>
              </a:r>
              <a:r>
                <a:rPr lang="en-GB" b="1" dirty="0">
                  <a:solidFill>
                    <a:srgbClr val="88CCC1"/>
                  </a:solidFill>
                </a:rPr>
                <a:t>ecosystem</a:t>
              </a:r>
              <a:r>
                <a:rPr lang="en-GB" dirty="0">
                  <a:solidFill>
                    <a:schemeClr val="tx1"/>
                  </a:solidFill>
                </a:rPr>
                <a:t>.</a:t>
              </a:r>
            </a:p>
          </p:txBody>
        </p:sp>
        <p:sp>
          <p:nvSpPr>
            <p:cNvPr id="2" name="Rectangle 1">
              <a:hlinkClick r:id="rId3" action="ppaction://hlinksldjump"/>
            </p:cNvPr>
            <p:cNvSpPr/>
            <p:nvPr/>
          </p:nvSpPr>
          <p:spPr>
            <a:xfrm>
              <a:off x="6859800" y="3253951"/>
              <a:ext cx="1250663" cy="369332"/>
            </a:xfrm>
            <a:prstGeom prst="rect">
              <a:avLst/>
            </a:prstGeom>
          </p:spPr>
          <p:txBody>
            <a:bodyPr wrap="none">
              <a:spAutoFit/>
            </a:bodyPr>
            <a:lstStyle/>
            <a:p>
              <a:r>
                <a:rPr lang="en-GB" sz="1750" b="1" dirty="0"/>
                <a:t>ecosystem</a:t>
              </a:r>
              <a:endParaRPr lang="en-GB" sz="1750" dirty="0"/>
            </a:p>
          </p:txBody>
        </p:sp>
      </p:grpSp>
    </p:spTree>
    <p:extLst>
      <p:ext uri="{BB962C8B-B14F-4D97-AF65-F5344CB8AC3E}">
        <p14:creationId xmlns:p14="http://schemas.microsoft.com/office/powerpoint/2010/main" val="25978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9" grpId="0" animBg="1"/>
      <p:bldP spid="20" grpId="0" animBg="1"/>
      <p:bldP spid="2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263</TotalTime>
  <Words>430</Words>
  <Application>Microsoft Office PowerPoint</Application>
  <PresentationFormat>On-screen Show (4:3)</PresentationFormat>
  <Paragraphs>77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Twinkl</vt:lpstr>
      <vt:lpstr>Arial</vt:lpstr>
      <vt:lpstr>Calibri</vt:lpstr>
      <vt:lpstr>Office Theme</vt:lpstr>
      <vt:lpstr>PowerPoint Presentation</vt:lpstr>
      <vt:lpstr>PowerPoint Presentation</vt:lpstr>
      <vt:lpstr>Did You Know…?</vt:lpstr>
      <vt:lpstr>Save Our Sharks!</vt:lpstr>
      <vt:lpstr>Overfishing</vt:lpstr>
      <vt:lpstr>Overfishing</vt:lpstr>
      <vt:lpstr>Plastic Pollution</vt:lpstr>
      <vt:lpstr>Plastic Pollution</vt:lpstr>
      <vt:lpstr>How Can You Help?</vt:lpstr>
      <vt:lpstr>Save Our Sharks Persuasive Leaflet Activity</vt:lpstr>
      <vt:lpstr>Save Our Sharks Persuasive Leaflet Activity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Generic Account</cp:lastModifiedBy>
  <cp:revision>20</cp:revision>
  <dcterms:created xsi:type="dcterms:W3CDTF">2019-03-12T12:33:57Z</dcterms:created>
  <dcterms:modified xsi:type="dcterms:W3CDTF">2020-07-02T11:48:41Z</dcterms:modified>
</cp:coreProperties>
</file>